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IreneFlorentina" panose="020B0604020202020204" charset="0"/>
      <p:regular r:id="rId4"/>
    </p:embeddedFont>
    <p:embeddedFont>
      <p:font typeface="League Spartan" panose="020B0604020202020204" charset="0"/>
      <p:regular r:id="rId5"/>
    </p:embeddedFont>
    <p:embeddedFont>
      <p:font typeface="Open Sans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3447" y="1817848"/>
            <a:ext cx="18288000" cy="1000514"/>
            <a:chOff x="0" y="0"/>
            <a:chExt cx="4816593" cy="26351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solidFill>
              <a:srgbClr val="0D1257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021172" y="1828426"/>
            <a:ext cx="13129144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3200" dirty="0" err="1">
                <a:solidFill>
                  <a:srgbClr val="FFFFFF"/>
                </a:solidFill>
                <a:latin typeface="Open Sans Bold"/>
              </a:rPr>
              <a:t>L'intelligence</a:t>
            </a:r>
            <a:r>
              <a:rPr lang="en-US" sz="3200" dirty="0">
                <a:solidFill>
                  <a:srgbClr val="FFFFFF"/>
                </a:solidFill>
                <a:latin typeface="Open Sans Bold"/>
              </a:rPr>
              <a:t> </a:t>
            </a:r>
            <a:r>
              <a:rPr lang="en-US" sz="3200" dirty="0" err="1">
                <a:solidFill>
                  <a:srgbClr val="FFFFFF"/>
                </a:solidFill>
                <a:latin typeface="Open Sans Bold"/>
              </a:rPr>
              <a:t>artificielle</a:t>
            </a:r>
            <a:r>
              <a:rPr lang="en-US" sz="3200" dirty="0">
                <a:solidFill>
                  <a:srgbClr val="FFFFFF"/>
                </a:solidFill>
                <a:latin typeface="Open Sans Bold"/>
              </a:rPr>
              <a:t>, levier de transformation numérique à </a:t>
            </a:r>
            <a:r>
              <a:rPr lang="en-US" sz="3200" dirty="0" err="1">
                <a:solidFill>
                  <a:srgbClr val="FFFFFF"/>
                </a:solidFill>
                <a:latin typeface="Open Sans Bold"/>
              </a:rPr>
              <a:t>l'ère</a:t>
            </a:r>
            <a:r>
              <a:rPr lang="en-US" sz="3200" dirty="0">
                <a:solidFill>
                  <a:srgbClr val="FFFFFF"/>
                </a:solidFill>
                <a:latin typeface="Open Sans Bold"/>
              </a:rPr>
              <a:t> de la </a:t>
            </a:r>
            <a:r>
              <a:rPr lang="en-US" sz="3200" dirty="0" err="1">
                <a:solidFill>
                  <a:srgbClr val="FFFFFF"/>
                </a:solidFill>
                <a:latin typeface="Open Sans Bold"/>
              </a:rPr>
              <a:t>cybersécurité</a:t>
            </a:r>
            <a:endParaRPr lang="en-US" sz="3200" dirty="0">
              <a:solidFill>
                <a:srgbClr val="FFFFFF"/>
              </a:solidFill>
              <a:latin typeface="Open Sans Bold"/>
            </a:endParaRPr>
          </a:p>
        </p:txBody>
      </p:sp>
      <p:sp>
        <p:nvSpPr>
          <p:cNvPr id="6" name="TextBox 6"/>
          <p:cNvSpPr txBox="1"/>
          <p:nvPr/>
        </p:nvSpPr>
        <p:spPr>
          <a:xfrm rot="-789160">
            <a:off x="1308581" y="431675"/>
            <a:ext cx="1659375" cy="7669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997"/>
              </a:lnSpc>
              <a:spcBef>
                <a:spcPct val="0"/>
              </a:spcBef>
            </a:pPr>
            <a:r>
              <a:rPr lang="en-US" sz="4283">
                <a:solidFill>
                  <a:srgbClr val="FFFFFF"/>
                </a:solidFill>
                <a:latin typeface="IreneFlorentina"/>
              </a:rPr>
              <a:t>11h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230756" y="39945"/>
            <a:ext cx="3531179" cy="1661753"/>
            <a:chOff x="0" y="0"/>
            <a:chExt cx="4708239" cy="2215671"/>
          </a:xfrm>
        </p:grpSpPr>
        <p:sp>
          <p:nvSpPr>
            <p:cNvPr id="8" name="Freeform 8"/>
            <p:cNvSpPr/>
            <p:nvPr/>
          </p:nvSpPr>
          <p:spPr>
            <a:xfrm>
              <a:off x="1268798" y="0"/>
              <a:ext cx="2170642" cy="1389211"/>
            </a:xfrm>
            <a:custGeom>
              <a:avLst/>
              <a:gdLst/>
              <a:ahLst/>
              <a:cxnLst/>
              <a:rect l="l" t="t" r="r" b="b"/>
              <a:pathLst>
                <a:path w="2170642" h="1389211">
                  <a:moveTo>
                    <a:pt x="0" y="0"/>
                  </a:moveTo>
                  <a:lnTo>
                    <a:pt x="2170642" y="0"/>
                  </a:lnTo>
                  <a:lnTo>
                    <a:pt x="2170642" y="1389211"/>
                  </a:lnTo>
                  <a:lnTo>
                    <a:pt x="0" y="13892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370161"/>
              <a:ext cx="4708239" cy="8455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Syndicat National</a:t>
              </a:r>
            </a:p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des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Directeurs</a:t>
              </a: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Généraux</a:t>
              </a:r>
              <a:endParaRPr lang="en-US" sz="1284" spc="-107" dirty="0">
                <a:solidFill>
                  <a:srgbClr val="000000"/>
                </a:solidFill>
                <a:latin typeface="League Spartan"/>
              </a:endParaRPr>
            </a:p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des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Collectivités</a:t>
              </a: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Territoriales</a:t>
              </a:r>
              <a:endParaRPr lang="en-US" sz="1284" spc="-107" dirty="0">
                <a:solidFill>
                  <a:srgbClr val="000000"/>
                </a:solidFill>
                <a:latin typeface="League Spartan"/>
              </a:endParaRPr>
            </a:p>
          </p:txBody>
        </p:sp>
      </p:grpSp>
      <p:sp>
        <p:nvSpPr>
          <p:cNvPr id="22" name="Freeform 22"/>
          <p:cNvSpPr/>
          <p:nvPr/>
        </p:nvSpPr>
        <p:spPr>
          <a:xfrm>
            <a:off x="2962377" y="7985996"/>
            <a:ext cx="9029925" cy="2085913"/>
          </a:xfrm>
          <a:custGeom>
            <a:avLst/>
            <a:gdLst/>
            <a:ahLst/>
            <a:cxnLst/>
            <a:rect l="l" t="t" r="r" b="b"/>
            <a:pathLst>
              <a:path w="5387128" h="1244427">
                <a:moveTo>
                  <a:pt x="0" y="0"/>
                </a:moveTo>
                <a:lnTo>
                  <a:pt x="5387128" y="0"/>
                </a:lnTo>
                <a:lnTo>
                  <a:pt x="5387128" y="1244427"/>
                </a:lnTo>
                <a:lnTo>
                  <a:pt x="0" y="12444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23" name="Freeform 23"/>
          <p:cNvSpPr/>
          <p:nvPr/>
        </p:nvSpPr>
        <p:spPr>
          <a:xfrm>
            <a:off x="12344400" y="8300381"/>
            <a:ext cx="2581553" cy="1457142"/>
          </a:xfrm>
          <a:custGeom>
            <a:avLst/>
            <a:gdLst/>
            <a:ahLst/>
            <a:cxnLst/>
            <a:rect l="l" t="t" r="r" b="b"/>
            <a:pathLst>
              <a:path w="1462974" h="825767">
                <a:moveTo>
                  <a:pt x="0" y="0"/>
                </a:moveTo>
                <a:lnTo>
                  <a:pt x="1462973" y="0"/>
                </a:lnTo>
                <a:lnTo>
                  <a:pt x="1462973" y="825767"/>
                </a:lnTo>
                <a:lnTo>
                  <a:pt x="0" y="82576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28" name="TextBox 28"/>
          <p:cNvSpPr txBox="1"/>
          <p:nvPr/>
        </p:nvSpPr>
        <p:spPr>
          <a:xfrm>
            <a:off x="356121" y="4614022"/>
            <a:ext cx="10235679" cy="35621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Bertrand Combes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Open Sans Bold"/>
              </a:rPr>
              <a:t>DGS de </a:t>
            </a:r>
            <a:r>
              <a:rPr lang="en-US" sz="2400" dirty="0" err="1">
                <a:solidFill>
                  <a:srgbClr val="000000"/>
                </a:solidFill>
                <a:latin typeface="Open Sans Bold"/>
              </a:rPr>
              <a:t>Sorgues</a:t>
            </a:r>
            <a:r>
              <a:rPr lang="en-US" sz="2400" dirty="0">
                <a:solidFill>
                  <a:srgbClr val="000000"/>
                </a:solidFill>
                <a:latin typeface="Open Sans Bold"/>
              </a:rPr>
              <a:t> (84)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</a:t>
            </a:r>
            <a:r>
              <a:rPr lang="en-US" sz="2528" b="1" dirty="0" err="1">
                <a:solidFill>
                  <a:srgbClr val="000000"/>
                </a:solidFill>
                <a:latin typeface="League Spartan" panose="020B0604020202020204" charset="0"/>
              </a:rPr>
              <a:t>Célia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 Nowak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Déléguée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régionale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à la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sécurité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numérique en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PACA, ANSSI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Chef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d’escadron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Fabien </a:t>
            </a:r>
            <a:r>
              <a:rPr lang="en-US" sz="2528" b="1" dirty="0" err="1">
                <a:solidFill>
                  <a:srgbClr val="000000"/>
                </a:solidFill>
                <a:latin typeface="League Spartan" panose="020B0604020202020204" charset="0"/>
              </a:rPr>
              <a:t>Suchaud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, Commandant de la Section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d’Appui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Judiciaire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de Marseille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Chef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d’escadron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Nidhal Ben </a:t>
            </a:r>
            <a:r>
              <a:rPr lang="en-US" sz="2528" b="1" dirty="0" err="1">
                <a:solidFill>
                  <a:srgbClr val="000000"/>
                </a:solidFill>
                <a:latin typeface="League Spartan" panose="020B0604020202020204" charset="0"/>
              </a:rPr>
              <a:t>Aloui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,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Chef de section Cyber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Damien </a:t>
            </a:r>
            <a:r>
              <a:rPr lang="en-US" sz="2528" b="1" dirty="0" err="1">
                <a:solidFill>
                  <a:srgbClr val="000000"/>
                </a:solidFill>
                <a:latin typeface="League Spartan" panose="020B0604020202020204" charset="0"/>
              </a:rPr>
              <a:t>Hassko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, Responsable du CSIRT Urgence Cyber de la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Sud</a:t>
            </a:r>
          </a:p>
        </p:txBody>
      </p:sp>
      <p:sp>
        <p:nvSpPr>
          <p:cNvPr id="31" name="TextBox 28">
            <a:extLst>
              <a:ext uri="{FF2B5EF4-FFF2-40B4-BE49-F238E27FC236}">
                <a16:creationId xmlns:a16="http://schemas.microsoft.com/office/drawing/2014/main" id="{25CD896B-29A5-1ACC-EDDE-8CB978D6571D}"/>
              </a:ext>
            </a:extLst>
          </p:cNvPr>
          <p:cNvSpPr txBox="1"/>
          <p:nvPr/>
        </p:nvSpPr>
        <p:spPr>
          <a:xfrm>
            <a:off x="-1" y="2995745"/>
            <a:ext cx="18274549" cy="4339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40"/>
              </a:lnSpc>
              <a:spcBef>
                <a:spcPct val="0"/>
              </a:spcBef>
            </a:pP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Pilote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&amp; animation :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Lionel Pérès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, DGS de Vaison-la-Romaine,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membre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du bureau SNDGCT 84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D6EEA5A-F889-C63B-A237-2B4D85A13FD6}"/>
              </a:ext>
            </a:extLst>
          </p:cNvPr>
          <p:cNvSpPr/>
          <p:nvPr/>
        </p:nvSpPr>
        <p:spPr>
          <a:xfrm>
            <a:off x="365086" y="3714844"/>
            <a:ext cx="1006513" cy="777914"/>
          </a:xfrm>
          <a:prstGeom prst="ellipse">
            <a:avLst/>
          </a:prstGeom>
          <a:solidFill>
            <a:srgbClr val="0D12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11:00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BB626B04-470F-9C83-0B5F-1FC9EB0F89BA}"/>
              </a:ext>
            </a:extLst>
          </p:cNvPr>
          <p:cNvSpPr/>
          <p:nvPr/>
        </p:nvSpPr>
        <p:spPr>
          <a:xfrm>
            <a:off x="11057964" y="3714844"/>
            <a:ext cx="1006513" cy="777914"/>
          </a:xfrm>
          <a:prstGeom prst="ellipse">
            <a:avLst/>
          </a:prstGeom>
          <a:solidFill>
            <a:srgbClr val="0D12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11:45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FFA67D20-6C31-6DF1-7C19-5B206DF94E85}"/>
              </a:ext>
            </a:extLst>
          </p:cNvPr>
          <p:cNvSpPr/>
          <p:nvPr/>
        </p:nvSpPr>
        <p:spPr>
          <a:xfrm>
            <a:off x="6182831" y="3714844"/>
            <a:ext cx="1006513" cy="777914"/>
          </a:xfrm>
          <a:prstGeom prst="ellipse">
            <a:avLst/>
          </a:prstGeom>
          <a:solidFill>
            <a:srgbClr val="0D12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11:30</a:t>
            </a:r>
          </a:p>
        </p:txBody>
      </p:sp>
      <p:grpSp>
        <p:nvGrpSpPr>
          <p:cNvPr id="35" name="Group 2">
            <a:extLst>
              <a:ext uri="{FF2B5EF4-FFF2-40B4-BE49-F238E27FC236}">
                <a16:creationId xmlns:a16="http://schemas.microsoft.com/office/drawing/2014/main" id="{1BE64267-B2A4-709C-22BB-5C16437C2848}"/>
              </a:ext>
            </a:extLst>
          </p:cNvPr>
          <p:cNvGrpSpPr/>
          <p:nvPr/>
        </p:nvGrpSpPr>
        <p:grpSpPr>
          <a:xfrm>
            <a:off x="1243090" y="3864054"/>
            <a:ext cx="2223247" cy="479495"/>
            <a:chOff x="0" y="0"/>
            <a:chExt cx="4816593" cy="263510"/>
          </a:xfrm>
        </p:grpSpPr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641C5F5A-146F-870E-FB64-316BEDD033EE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solidFill>
              <a:srgbClr val="0D1257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TextBox 4">
              <a:extLst>
                <a:ext uri="{FF2B5EF4-FFF2-40B4-BE49-F238E27FC236}">
                  <a16:creationId xmlns:a16="http://schemas.microsoft.com/office/drawing/2014/main" id="{F53E1AE9-4A30-6163-4F8A-0AD028436D0A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38" name="TextBox 5">
            <a:extLst>
              <a:ext uri="{FF2B5EF4-FFF2-40B4-BE49-F238E27FC236}">
                <a16:creationId xmlns:a16="http://schemas.microsoft.com/office/drawing/2014/main" id="{DC68673D-1D3A-7D5E-EC2A-F8AA1FF92DC3}"/>
              </a:ext>
            </a:extLst>
          </p:cNvPr>
          <p:cNvSpPr txBox="1"/>
          <p:nvPr/>
        </p:nvSpPr>
        <p:spPr>
          <a:xfrm>
            <a:off x="1279485" y="3881336"/>
            <a:ext cx="2218223" cy="4449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rgbClr val="FFFFFF"/>
                </a:solidFill>
                <a:latin typeface="Open Sans Bold"/>
              </a:rPr>
              <a:t>Table ronde</a:t>
            </a:r>
          </a:p>
        </p:txBody>
      </p:sp>
      <p:grpSp>
        <p:nvGrpSpPr>
          <p:cNvPr id="39" name="Group 2">
            <a:extLst>
              <a:ext uri="{FF2B5EF4-FFF2-40B4-BE49-F238E27FC236}">
                <a16:creationId xmlns:a16="http://schemas.microsoft.com/office/drawing/2014/main" id="{B467F7D3-FBC7-D8D7-EB43-A74AFADFC534}"/>
              </a:ext>
            </a:extLst>
          </p:cNvPr>
          <p:cNvGrpSpPr/>
          <p:nvPr/>
        </p:nvGrpSpPr>
        <p:grpSpPr>
          <a:xfrm>
            <a:off x="7042588" y="3864054"/>
            <a:ext cx="2895601" cy="479495"/>
            <a:chOff x="0" y="0"/>
            <a:chExt cx="4816593" cy="263510"/>
          </a:xfrm>
        </p:grpSpPr>
        <p:sp>
          <p:nvSpPr>
            <p:cNvPr id="40" name="Freeform 3">
              <a:extLst>
                <a:ext uri="{FF2B5EF4-FFF2-40B4-BE49-F238E27FC236}">
                  <a16:creationId xmlns:a16="http://schemas.microsoft.com/office/drawing/2014/main" id="{B68C26BE-A179-9B17-24D4-4B98C7605AF8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solidFill>
              <a:srgbClr val="0D1257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TextBox 4">
              <a:extLst>
                <a:ext uri="{FF2B5EF4-FFF2-40B4-BE49-F238E27FC236}">
                  <a16:creationId xmlns:a16="http://schemas.microsoft.com/office/drawing/2014/main" id="{B2D2FDD1-6D73-2F5E-D528-9E5B8D6FFEF1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42" name="TextBox 5">
            <a:extLst>
              <a:ext uri="{FF2B5EF4-FFF2-40B4-BE49-F238E27FC236}">
                <a16:creationId xmlns:a16="http://schemas.microsoft.com/office/drawing/2014/main" id="{F872F208-1397-B2DE-CCEC-8967554465F0}"/>
              </a:ext>
            </a:extLst>
          </p:cNvPr>
          <p:cNvSpPr txBox="1"/>
          <p:nvPr/>
        </p:nvSpPr>
        <p:spPr>
          <a:xfrm>
            <a:off x="7102255" y="3887941"/>
            <a:ext cx="2890576" cy="431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rgbClr val="FFFFFF"/>
                </a:solidFill>
                <a:latin typeface="Open Sans Bold"/>
              </a:rPr>
              <a:t>Questions </a:t>
            </a:r>
            <a:r>
              <a:rPr lang="en-US" sz="2000" dirty="0" err="1">
                <a:solidFill>
                  <a:srgbClr val="FFFFFF"/>
                </a:solidFill>
                <a:latin typeface="Open Sans Bold"/>
              </a:rPr>
              <a:t>Réponses</a:t>
            </a:r>
            <a:endParaRPr lang="en-US" sz="2000" dirty="0">
              <a:solidFill>
                <a:srgbClr val="FFFFFF"/>
              </a:solidFill>
              <a:latin typeface="Open Sans Bold"/>
            </a:endParaRPr>
          </a:p>
        </p:txBody>
      </p:sp>
      <p:sp>
        <p:nvSpPr>
          <p:cNvPr id="43" name="TextBox 28">
            <a:extLst>
              <a:ext uri="{FF2B5EF4-FFF2-40B4-BE49-F238E27FC236}">
                <a16:creationId xmlns:a16="http://schemas.microsoft.com/office/drawing/2014/main" id="{7E5B60C2-68D4-A8D3-EBAA-1926578A5053}"/>
              </a:ext>
            </a:extLst>
          </p:cNvPr>
          <p:cNvSpPr txBox="1"/>
          <p:nvPr/>
        </p:nvSpPr>
        <p:spPr>
          <a:xfrm>
            <a:off x="11080376" y="4650258"/>
            <a:ext cx="6882879" cy="1317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rgbClr val="000000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rgbClr val="000000"/>
                </a:solidFill>
                <a:latin typeface="League Spartan" panose="020B0604020202020204" charset="0"/>
              </a:rPr>
              <a:t>Antoine </a:t>
            </a:r>
            <a:r>
              <a:rPr lang="en-US" sz="2528" b="1" dirty="0" err="1">
                <a:solidFill>
                  <a:srgbClr val="000000"/>
                </a:solidFill>
                <a:latin typeface="League Spartan" panose="020B0604020202020204" charset="0"/>
              </a:rPr>
              <a:t>Hennuy</a:t>
            </a:r>
            <a:r>
              <a:rPr lang="en-US" sz="2528" b="1" dirty="0">
                <a:solidFill>
                  <a:srgbClr val="000000"/>
                </a:solidFill>
                <a:latin typeface="Open Sans Bold"/>
              </a:rPr>
              <a:t>, Responsable des </a:t>
            </a:r>
            <a:r>
              <a:rPr lang="en-US" sz="2528" b="1" dirty="0" err="1">
                <a:solidFill>
                  <a:srgbClr val="000000"/>
                </a:solidFill>
                <a:latin typeface="Open Sans Bold"/>
              </a:rPr>
              <a:t>opérations</a:t>
            </a:r>
            <a:r>
              <a:rPr lang="en-US" sz="2528" b="1" dirty="0">
                <a:solidFill>
                  <a:srgbClr val="000000"/>
                </a:solidFill>
                <a:latin typeface="Open Sans Bold"/>
              </a:rPr>
              <a:t> du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CSIRT Urgence Cyber de la </a:t>
            </a:r>
            <a:r>
              <a:rPr lang="en-US" sz="2528" dirty="0" err="1">
                <a:solidFill>
                  <a:srgbClr val="000000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rgbClr val="000000"/>
                </a:solidFill>
                <a:latin typeface="Open Sans Bold"/>
              </a:rPr>
              <a:t> Sud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0044B6B9-A53A-694B-59CD-C01C93209920}"/>
              </a:ext>
            </a:extLst>
          </p:cNvPr>
          <p:cNvGrpSpPr/>
          <p:nvPr/>
        </p:nvGrpSpPr>
        <p:grpSpPr>
          <a:xfrm>
            <a:off x="11866022" y="3864054"/>
            <a:ext cx="3657601" cy="479495"/>
            <a:chOff x="0" y="0"/>
            <a:chExt cx="4816593" cy="26351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18AB7C66-32CC-0461-5012-D775FF5444C1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solidFill>
              <a:srgbClr val="0D1257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id="{DA1E88E7-DD83-EEB4-73FB-426A909B8929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47" name="TextBox 5">
            <a:extLst>
              <a:ext uri="{FF2B5EF4-FFF2-40B4-BE49-F238E27FC236}">
                <a16:creationId xmlns:a16="http://schemas.microsoft.com/office/drawing/2014/main" id="{346EE6F6-A4E7-0FDB-31FE-61ABB42D3FDF}"/>
              </a:ext>
            </a:extLst>
          </p:cNvPr>
          <p:cNvSpPr txBox="1"/>
          <p:nvPr/>
        </p:nvSpPr>
        <p:spPr>
          <a:xfrm>
            <a:off x="11871047" y="3885793"/>
            <a:ext cx="3651253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chemeClr val="bg1"/>
                </a:solidFill>
                <a:latin typeface="Open Sans Bold"/>
              </a:rPr>
              <a:t>Simulation </a:t>
            </a:r>
            <a:r>
              <a:rPr lang="fr-FR" sz="2000" dirty="0">
                <a:solidFill>
                  <a:schemeClr val="bg1"/>
                </a:solidFill>
                <a:latin typeface="Open Sans Bold"/>
              </a:rPr>
              <a:t>cyberattaque</a:t>
            </a:r>
            <a:endParaRPr lang="en-US" sz="2000" dirty="0">
              <a:solidFill>
                <a:schemeClr val="bg1"/>
              </a:solidFill>
              <a:latin typeface="Open Sans Bold"/>
            </a:endParaRPr>
          </a:p>
        </p:txBody>
      </p: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9C40AC66-9BA8-D504-80A5-BB28195FE3CA}"/>
              </a:ext>
            </a:extLst>
          </p:cNvPr>
          <p:cNvCxnSpPr>
            <a:cxnSpLocks/>
          </p:cNvCxnSpPr>
          <p:nvPr/>
        </p:nvCxnSpPr>
        <p:spPr>
          <a:xfrm>
            <a:off x="3657600" y="4103801"/>
            <a:ext cx="2304000" cy="0"/>
          </a:xfrm>
          <a:prstGeom prst="line">
            <a:avLst/>
          </a:prstGeom>
          <a:ln w="60325" cap="flat" cmpd="sng" algn="ctr">
            <a:solidFill>
              <a:srgbClr val="0D1257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3FBA8B47-239C-B102-A72A-BB0B9EA28115}"/>
              </a:ext>
            </a:extLst>
          </p:cNvPr>
          <p:cNvCxnSpPr>
            <a:cxnSpLocks/>
          </p:cNvCxnSpPr>
          <p:nvPr/>
        </p:nvCxnSpPr>
        <p:spPr>
          <a:xfrm>
            <a:off x="10188194" y="4103801"/>
            <a:ext cx="838200" cy="0"/>
          </a:xfrm>
          <a:prstGeom prst="line">
            <a:avLst/>
          </a:prstGeom>
          <a:ln w="60325" cap="flat" cmpd="sng" algn="ctr">
            <a:solidFill>
              <a:srgbClr val="0D1257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4" name="Graphique 53" descr="Martini avec un remplissage uni">
            <a:extLst>
              <a:ext uri="{FF2B5EF4-FFF2-40B4-BE49-F238E27FC236}">
                <a16:creationId xmlns:a16="http://schemas.microsoft.com/office/drawing/2014/main" id="{7EEAC888-3338-5BEC-0C96-357257A261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373600" y="3744206"/>
            <a:ext cx="719191" cy="719191"/>
          </a:xfrm>
          <a:prstGeom prst="rect">
            <a:avLst/>
          </a:prstGeom>
        </p:spPr>
      </p:pic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3DB921FF-2153-AC7B-6FCC-D28BD9790E87}"/>
              </a:ext>
            </a:extLst>
          </p:cNvPr>
          <p:cNvCxnSpPr>
            <a:cxnSpLocks/>
          </p:cNvCxnSpPr>
          <p:nvPr/>
        </p:nvCxnSpPr>
        <p:spPr>
          <a:xfrm>
            <a:off x="15731216" y="4103801"/>
            <a:ext cx="1642384" cy="0"/>
          </a:xfrm>
          <a:prstGeom prst="line">
            <a:avLst/>
          </a:prstGeom>
          <a:ln w="60325" cap="flat" cmpd="sng" algn="ctr">
            <a:solidFill>
              <a:srgbClr val="0D1257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33527A0-C10E-18DA-60D8-21EDEE15A9AD}"/>
              </a:ext>
            </a:extLst>
          </p:cNvPr>
          <p:cNvGrpSpPr/>
          <p:nvPr/>
        </p:nvGrpSpPr>
        <p:grpSpPr>
          <a:xfrm>
            <a:off x="-6727" y="1701698"/>
            <a:ext cx="18288000" cy="6108801"/>
            <a:chOff x="0" y="0"/>
            <a:chExt cx="4816593" cy="263510"/>
          </a:xfrm>
        </p:grpSpPr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CE0A0D16-C92C-A07C-315A-8EB02284EAB1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solidFill>
              <a:srgbClr val="0D1257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TextBox 4">
              <a:extLst>
                <a:ext uri="{FF2B5EF4-FFF2-40B4-BE49-F238E27FC236}">
                  <a16:creationId xmlns:a16="http://schemas.microsoft.com/office/drawing/2014/main" id="{665BCF7F-580F-6AFE-C47D-9763FD5A004B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021172" y="1828426"/>
            <a:ext cx="13129144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3200" dirty="0" err="1">
                <a:solidFill>
                  <a:schemeClr val="bg1"/>
                </a:solidFill>
                <a:latin typeface="Open Sans Bold"/>
              </a:rPr>
              <a:t>L'intelligence</a:t>
            </a:r>
            <a:r>
              <a:rPr lang="en-US" sz="3200" dirty="0">
                <a:solidFill>
                  <a:schemeClr val="bg1"/>
                </a:solidFill>
                <a:latin typeface="Open Sans Bold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Open Sans Bold"/>
              </a:rPr>
              <a:t>artificielle</a:t>
            </a:r>
            <a:r>
              <a:rPr lang="en-US" sz="3200" dirty="0">
                <a:solidFill>
                  <a:schemeClr val="bg1"/>
                </a:solidFill>
                <a:latin typeface="Open Sans Bold"/>
              </a:rPr>
              <a:t>, levier de transformation numérique à </a:t>
            </a:r>
            <a:r>
              <a:rPr lang="en-US" sz="3200" dirty="0" err="1">
                <a:solidFill>
                  <a:schemeClr val="bg1"/>
                </a:solidFill>
                <a:latin typeface="Open Sans Bold"/>
              </a:rPr>
              <a:t>l'ère</a:t>
            </a:r>
            <a:r>
              <a:rPr lang="en-US" sz="3200" dirty="0">
                <a:solidFill>
                  <a:schemeClr val="bg1"/>
                </a:solidFill>
                <a:latin typeface="Open Sans Bold"/>
              </a:rPr>
              <a:t> de la </a:t>
            </a:r>
            <a:r>
              <a:rPr lang="en-US" sz="3200" dirty="0" err="1">
                <a:solidFill>
                  <a:schemeClr val="bg1"/>
                </a:solidFill>
                <a:latin typeface="Open Sans Bold"/>
              </a:rPr>
              <a:t>cybersécurité</a:t>
            </a:r>
            <a:endParaRPr lang="en-US" sz="3200" dirty="0">
              <a:solidFill>
                <a:schemeClr val="bg1"/>
              </a:solidFill>
              <a:latin typeface="Open Sans Bold"/>
            </a:endParaRPr>
          </a:p>
        </p:txBody>
      </p:sp>
      <p:sp>
        <p:nvSpPr>
          <p:cNvPr id="6" name="TextBox 6"/>
          <p:cNvSpPr txBox="1"/>
          <p:nvPr/>
        </p:nvSpPr>
        <p:spPr>
          <a:xfrm rot="-789160">
            <a:off x="1308581" y="431675"/>
            <a:ext cx="1659375" cy="7669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997"/>
              </a:lnSpc>
              <a:spcBef>
                <a:spcPct val="0"/>
              </a:spcBef>
            </a:pPr>
            <a:r>
              <a:rPr lang="en-US" sz="4283">
                <a:solidFill>
                  <a:srgbClr val="FFFFFF"/>
                </a:solidFill>
                <a:latin typeface="IreneFlorentina"/>
              </a:rPr>
              <a:t>11h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230756" y="39945"/>
            <a:ext cx="3531179" cy="1661753"/>
            <a:chOff x="0" y="0"/>
            <a:chExt cx="4708239" cy="2215671"/>
          </a:xfrm>
        </p:grpSpPr>
        <p:sp>
          <p:nvSpPr>
            <p:cNvPr id="8" name="Freeform 8"/>
            <p:cNvSpPr/>
            <p:nvPr/>
          </p:nvSpPr>
          <p:spPr>
            <a:xfrm>
              <a:off x="1268798" y="0"/>
              <a:ext cx="2170642" cy="1389211"/>
            </a:xfrm>
            <a:custGeom>
              <a:avLst/>
              <a:gdLst/>
              <a:ahLst/>
              <a:cxnLst/>
              <a:rect l="l" t="t" r="r" b="b"/>
              <a:pathLst>
                <a:path w="2170642" h="1389211">
                  <a:moveTo>
                    <a:pt x="0" y="0"/>
                  </a:moveTo>
                  <a:lnTo>
                    <a:pt x="2170642" y="0"/>
                  </a:lnTo>
                  <a:lnTo>
                    <a:pt x="2170642" y="1389211"/>
                  </a:lnTo>
                  <a:lnTo>
                    <a:pt x="0" y="13892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370161"/>
              <a:ext cx="4708239" cy="8455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Syndicat National</a:t>
              </a:r>
            </a:p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des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Directeurs</a:t>
              </a: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Généraux</a:t>
              </a:r>
              <a:endParaRPr lang="en-US" sz="1284" spc="-107" dirty="0">
                <a:solidFill>
                  <a:srgbClr val="000000"/>
                </a:solidFill>
                <a:latin typeface="League Spartan"/>
              </a:endParaRPr>
            </a:p>
            <a:p>
              <a:pPr algn="ctr">
                <a:lnSpc>
                  <a:spcPts val="1798"/>
                </a:lnSpc>
              </a:pP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des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Collectivités</a:t>
              </a:r>
              <a:r>
                <a:rPr lang="en-US" sz="1284" spc="-107" dirty="0">
                  <a:solidFill>
                    <a:srgbClr val="000000"/>
                  </a:solidFill>
                  <a:latin typeface="League Spartan"/>
                </a:rPr>
                <a:t> </a:t>
              </a:r>
              <a:r>
                <a:rPr lang="en-US" sz="1284" spc="-107" dirty="0" err="1">
                  <a:solidFill>
                    <a:srgbClr val="000000"/>
                  </a:solidFill>
                  <a:latin typeface="League Spartan"/>
                </a:rPr>
                <a:t>Territoriales</a:t>
              </a:r>
              <a:endParaRPr lang="en-US" sz="1284" spc="-107" dirty="0">
                <a:solidFill>
                  <a:srgbClr val="000000"/>
                </a:solidFill>
                <a:latin typeface="League Spartan"/>
              </a:endParaRPr>
            </a:p>
          </p:txBody>
        </p:sp>
      </p:grpSp>
      <p:sp>
        <p:nvSpPr>
          <p:cNvPr id="22" name="Freeform 22"/>
          <p:cNvSpPr/>
          <p:nvPr/>
        </p:nvSpPr>
        <p:spPr>
          <a:xfrm>
            <a:off x="2962377" y="7985996"/>
            <a:ext cx="9029925" cy="2085913"/>
          </a:xfrm>
          <a:custGeom>
            <a:avLst/>
            <a:gdLst/>
            <a:ahLst/>
            <a:cxnLst/>
            <a:rect l="l" t="t" r="r" b="b"/>
            <a:pathLst>
              <a:path w="5387128" h="1244427">
                <a:moveTo>
                  <a:pt x="0" y="0"/>
                </a:moveTo>
                <a:lnTo>
                  <a:pt x="5387128" y="0"/>
                </a:lnTo>
                <a:lnTo>
                  <a:pt x="5387128" y="1244427"/>
                </a:lnTo>
                <a:lnTo>
                  <a:pt x="0" y="12444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23" name="Freeform 23"/>
          <p:cNvSpPr/>
          <p:nvPr/>
        </p:nvSpPr>
        <p:spPr>
          <a:xfrm>
            <a:off x="12344400" y="8300381"/>
            <a:ext cx="2581553" cy="1457142"/>
          </a:xfrm>
          <a:custGeom>
            <a:avLst/>
            <a:gdLst/>
            <a:ahLst/>
            <a:cxnLst/>
            <a:rect l="l" t="t" r="r" b="b"/>
            <a:pathLst>
              <a:path w="1462974" h="825767">
                <a:moveTo>
                  <a:pt x="0" y="0"/>
                </a:moveTo>
                <a:lnTo>
                  <a:pt x="1462973" y="0"/>
                </a:lnTo>
                <a:lnTo>
                  <a:pt x="1462973" y="825767"/>
                </a:lnTo>
                <a:lnTo>
                  <a:pt x="0" y="82576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28" name="TextBox 28"/>
          <p:cNvSpPr txBox="1"/>
          <p:nvPr/>
        </p:nvSpPr>
        <p:spPr>
          <a:xfrm>
            <a:off x="356121" y="4614022"/>
            <a:ext cx="10235679" cy="31133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chemeClr val="bg1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Bertrand Combes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Open Sans Bold"/>
              </a:rPr>
              <a:t>DGS de </a:t>
            </a:r>
            <a:r>
              <a:rPr lang="en-US" sz="2400" dirty="0" err="1">
                <a:solidFill>
                  <a:schemeClr val="bg1"/>
                </a:solidFill>
                <a:latin typeface="Open Sans Bold"/>
              </a:rPr>
              <a:t>Sorgues</a:t>
            </a:r>
            <a:r>
              <a:rPr lang="en-US" sz="2400" dirty="0">
                <a:solidFill>
                  <a:schemeClr val="bg1"/>
                </a:solidFill>
                <a:latin typeface="Open Sans Bold"/>
              </a:rPr>
              <a:t> (84)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chemeClr val="bg1"/>
                </a:solidFill>
                <a:latin typeface="Open Sans Bold"/>
              </a:rPr>
              <a:t>• </a:t>
            </a:r>
            <a:r>
              <a:rPr lang="en-US" sz="2528" b="1" dirty="0" err="1">
                <a:solidFill>
                  <a:schemeClr val="bg1"/>
                </a:solidFill>
                <a:latin typeface="League Spartan" panose="020B0604020202020204" charset="0"/>
              </a:rPr>
              <a:t>Célia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 Nowak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,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Déléguée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régionale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à la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sécurité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numérique en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PACA, ANSSI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chemeClr val="bg1"/>
                </a:solidFill>
                <a:latin typeface="Open Sans Bold"/>
              </a:rPr>
              <a:t>• Chef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d’escadron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Fabien </a:t>
            </a:r>
            <a:r>
              <a:rPr lang="en-US" sz="2528" b="1" dirty="0" err="1">
                <a:solidFill>
                  <a:schemeClr val="bg1"/>
                </a:solidFill>
                <a:latin typeface="League Spartan" panose="020B0604020202020204" charset="0"/>
              </a:rPr>
              <a:t>Suchaud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, Commandant de la Section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d’Appui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Judiciaire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de Marseille, Gendarmerie Nationale</a:t>
            </a:r>
          </a:p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chemeClr val="bg1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Damien </a:t>
            </a:r>
            <a:r>
              <a:rPr lang="en-US" sz="2528" b="1" dirty="0" err="1">
                <a:solidFill>
                  <a:schemeClr val="bg1"/>
                </a:solidFill>
                <a:latin typeface="League Spartan" panose="020B0604020202020204" charset="0"/>
              </a:rPr>
              <a:t>Hassko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, Responsable du CSIRT Urgence Cyber de la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Sud</a:t>
            </a:r>
          </a:p>
        </p:txBody>
      </p:sp>
      <p:sp>
        <p:nvSpPr>
          <p:cNvPr id="31" name="TextBox 28">
            <a:extLst>
              <a:ext uri="{FF2B5EF4-FFF2-40B4-BE49-F238E27FC236}">
                <a16:creationId xmlns:a16="http://schemas.microsoft.com/office/drawing/2014/main" id="{25CD896B-29A5-1ACC-EDDE-8CB978D6571D}"/>
              </a:ext>
            </a:extLst>
          </p:cNvPr>
          <p:cNvSpPr txBox="1"/>
          <p:nvPr/>
        </p:nvSpPr>
        <p:spPr>
          <a:xfrm>
            <a:off x="-1" y="2995745"/>
            <a:ext cx="18274549" cy="4339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40"/>
              </a:lnSpc>
              <a:spcBef>
                <a:spcPct val="0"/>
              </a:spcBef>
            </a:pP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Pilote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&amp; animation : 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Lionel Pérès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, DGS de Vaison-la-Romaine,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membre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du bureau SNDGCT 84</a:t>
            </a:r>
          </a:p>
        </p:txBody>
      </p:sp>
      <p:grpSp>
        <p:nvGrpSpPr>
          <p:cNvPr id="35" name="Group 2">
            <a:extLst>
              <a:ext uri="{FF2B5EF4-FFF2-40B4-BE49-F238E27FC236}">
                <a16:creationId xmlns:a16="http://schemas.microsoft.com/office/drawing/2014/main" id="{1BE64267-B2A4-709C-22BB-5C16437C2848}"/>
              </a:ext>
            </a:extLst>
          </p:cNvPr>
          <p:cNvGrpSpPr/>
          <p:nvPr/>
        </p:nvGrpSpPr>
        <p:grpSpPr>
          <a:xfrm>
            <a:off x="917771" y="3864054"/>
            <a:ext cx="2892229" cy="479495"/>
            <a:chOff x="0" y="0"/>
            <a:chExt cx="4816593" cy="263510"/>
          </a:xfrm>
          <a:solidFill>
            <a:schemeClr val="bg1"/>
          </a:solidFill>
        </p:grpSpPr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641C5F5A-146F-870E-FB64-316BEDD033EE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TextBox 4">
              <a:extLst>
                <a:ext uri="{FF2B5EF4-FFF2-40B4-BE49-F238E27FC236}">
                  <a16:creationId xmlns:a16="http://schemas.microsoft.com/office/drawing/2014/main" id="{F53E1AE9-4A30-6163-4F8A-0AD028436D0A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38" name="TextBox 5">
            <a:extLst>
              <a:ext uri="{FF2B5EF4-FFF2-40B4-BE49-F238E27FC236}">
                <a16:creationId xmlns:a16="http://schemas.microsoft.com/office/drawing/2014/main" id="{DC68673D-1D3A-7D5E-EC2A-F8AA1FF92DC3}"/>
              </a:ext>
            </a:extLst>
          </p:cNvPr>
          <p:cNvSpPr txBox="1"/>
          <p:nvPr/>
        </p:nvSpPr>
        <p:spPr>
          <a:xfrm>
            <a:off x="1279485" y="3881336"/>
            <a:ext cx="2218223" cy="4449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rgbClr val="0D1257"/>
                </a:solidFill>
                <a:latin typeface="Open Sans Bold"/>
              </a:rPr>
              <a:t>Table ronde</a:t>
            </a:r>
          </a:p>
        </p:txBody>
      </p:sp>
      <p:grpSp>
        <p:nvGrpSpPr>
          <p:cNvPr id="39" name="Group 2">
            <a:extLst>
              <a:ext uri="{FF2B5EF4-FFF2-40B4-BE49-F238E27FC236}">
                <a16:creationId xmlns:a16="http://schemas.microsoft.com/office/drawing/2014/main" id="{B467F7D3-FBC7-D8D7-EB43-A74AFADFC534}"/>
              </a:ext>
            </a:extLst>
          </p:cNvPr>
          <p:cNvGrpSpPr/>
          <p:nvPr/>
        </p:nvGrpSpPr>
        <p:grpSpPr>
          <a:xfrm>
            <a:off x="6787476" y="3864054"/>
            <a:ext cx="3150714" cy="479495"/>
            <a:chOff x="0" y="0"/>
            <a:chExt cx="4816593" cy="263510"/>
          </a:xfrm>
          <a:solidFill>
            <a:schemeClr val="bg1"/>
          </a:solidFill>
        </p:grpSpPr>
        <p:sp>
          <p:nvSpPr>
            <p:cNvPr id="40" name="Freeform 3">
              <a:extLst>
                <a:ext uri="{FF2B5EF4-FFF2-40B4-BE49-F238E27FC236}">
                  <a16:creationId xmlns:a16="http://schemas.microsoft.com/office/drawing/2014/main" id="{B68C26BE-A179-9B17-24D4-4B98C7605AF8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TextBox 4">
              <a:extLst>
                <a:ext uri="{FF2B5EF4-FFF2-40B4-BE49-F238E27FC236}">
                  <a16:creationId xmlns:a16="http://schemas.microsoft.com/office/drawing/2014/main" id="{B2D2FDD1-6D73-2F5E-D528-9E5B8D6FFEF1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42" name="TextBox 5">
            <a:extLst>
              <a:ext uri="{FF2B5EF4-FFF2-40B4-BE49-F238E27FC236}">
                <a16:creationId xmlns:a16="http://schemas.microsoft.com/office/drawing/2014/main" id="{F872F208-1397-B2DE-CCEC-8967554465F0}"/>
              </a:ext>
            </a:extLst>
          </p:cNvPr>
          <p:cNvSpPr txBox="1"/>
          <p:nvPr/>
        </p:nvSpPr>
        <p:spPr>
          <a:xfrm>
            <a:off x="7045100" y="3887941"/>
            <a:ext cx="2890576" cy="4317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rgbClr val="0D1257"/>
                </a:solidFill>
                <a:latin typeface="Open Sans Bold"/>
              </a:rPr>
              <a:t>Questions </a:t>
            </a:r>
            <a:r>
              <a:rPr lang="en-US" sz="2000" dirty="0" err="1">
                <a:solidFill>
                  <a:srgbClr val="0D1257"/>
                </a:solidFill>
                <a:latin typeface="Open Sans Bold"/>
              </a:rPr>
              <a:t>Réponses</a:t>
            </a:r>
            <a:endParaRPr lang="en-US" sz="2000" dirty="0">
              <a:solidFill>
                <a:srgbClr val="0D1257"/>
              </a:solidFill>
              <a:latin typeface="Open Sans Bold"/>
            </a:endParaRPr>
          </a:p>
        </p:txBody>
      </p:sp>
      <p:sp>
        <p:nvSpPr>
          <p:cNvPr id="43" name="TextBox 28">
            <a:extLst>
              <a:ext uri="{FF2B5EF4-FFF2-40B4-BE49-F238E27FC236}">
                <a16:creationId xmlns:a16="http://schemas.microsoft.com/office/drawing/2014/main" id="{7E5B60C2-68D4-A8D3-EBAA-1926578A5053}"/>
              </a:ext>
            </a:extLst>
          </p:cNvPr>
          <p:cNvSpPr txBox="1"/>
          <p:nvPr/>
        </p:nvSpPr>
        <p:spPr>
          <a:xfrm>
            <a:off x="11080376" y="4650258"/>
            <a:ext cx="6882879" cy="1317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40"/>
              </a:lnSpc>
              <a:spcBef>
                <a:spcPct val="0"/>
              </a:spcBef>
            </a:pPr>
            <a:r>
              <a:rPr lang="en-US" sz="2528" dirty="0">
                <a:solidFill>
                  <a:schemeClr val="bg1"/>
                </a:solidFill>
                <a:latin typeface="Open Sans Bold"/>
              </a:rPr>
              <a:t>• </a:t>
            </a:r>
            <a:r>
              <a:rPr lang="en-US" sz="2528" b="1" dirty="0">
                <a:solidFill>
                  <a:schemeClr val="bg1"/>
                </a:solidFill>
                <a:latin typeface="League Spartan" panose="020B0604020202020204" charset="0"/>
              </a:rPr>
              <a:t>Antoine </a:t>
            </a:r>
            <a:r>
              <a:rPr lang="en-US" sz="2528" b="1" dirty="0" err="1">
                <a:solidFill>
                  <a:schemeClr val="bg1"/>
                </a:solidFill>
                <a:latin typeface="League Spartan" panose="020B0604020202020204" charset="0"/>
              </a:rPr>
              <a:t>Hennuy</a:t>
            </a:r>
            <a:r>
              <a:rPr lang="en-US" sz="2528" b="1" dirty="0">
                <a:solidFill>
                  <a:schemeClr val="bg1"/>
                </a:solidFill>
                <a:latin typeface="Open Sans Bold"/>
              </a:rPr>
              <a:t>, Responsable des </a:t>
            </a:r>
            <a:r>
              <a:rPr lang="en-US" sz="2528" b="1" dirty="0" err="1">
                <a:solidFill>
                  <a:schemeClr val="bg1"/>
                </a:solidFill>
                <a:latin typeface="Open Sans Bold"/>
              </a:rPr>
              <a:t>opérations</a:t>
            </a:r>
            <a:r>
              <a:rPr lang="en-US" sz="2528" b="1" dirty="0">
                <a:solidFill>
                  <a:schemeClr val="bg1"/>
                </a:solidFill>
                <a:latin typeface="Open Sans Bold"/>
              </a:rPr>
              <a:t> du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CSIRT Urgence Cyber de la </a:t>
            </a:r>
            <a:r>
              <a:rPr lang="en-US" sz="2528" dirty="0" err="1">
                <a:solidFill>
                  <a:schemeClr val="bg1"/>
                </a:solidFill>
                <a:latin typeface="Open Sans Bold"/>
              </a:rPr>
              <a:t>Région</a:t>
            </a:r>
            <a:r>
              <a:rPr lang="en-US" sz="2528" dirty="0">
                <a:solidFill>
                  <a:schemeClr val="bg1"/>
                </a:solidFill>
                <a:latin typeface="Open Sans Bold"/>
              </a:rPr>
              <a:t> Sud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0044B6B9-A53A-694B-59CD-C01C93209920}"/>
              </a:ext>
            </a:extLst>
          </p:cNvPr>
          <p:cNvGrpSpPr/>
          <p:nvPr/>
        </p:nvGrpSpPr>
        <p:grpSpPr>
          <a:xfrm>
            <a:off x="11658601" y="3864054"/>
            <a:ext cx="3882840" cy="479495"/>
            <a:chOff x="0" y="0"/>
            <a:chExt cx="4816593" cy="263510"/>
          </a:xfrm>
          <a:solidFill>
            <a:schemeClr val="bg1"/>
          </a:solidFill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18AB7C66-32CC-0461-5012-D775FF5444C1}"/>
                </a:ext>
              </a:extLst>
            </p:cNvPr>
            <p:cNvSpPr/>
            <p:nvPr/>
          </p:nvSpPr>
          <p:spPr>
            <a:xfrm>
              <a:off x="0" y="0"/>
              <a:ext cx="4816592" cy="263510"/>
            </a:xfrm>
            <a:custGeom>
              <a:avLst/>
              <a:gdLst/>
              <a:ahLst/>
              <a:cxnLst/>
              <a:rect l="l" t="t" r="r" b="b"/>
              <a:pathLst>
                <a:path w="4816592" h="263510">
                  <a:moveTo>
                    <a:pt x="0" y="0"/>
                  </a:moveTo>
                  <a:lnTo>
                    <a:pt x="4816592" y="0"/>
                  </a:lnTo>
                  <a:lnTo>
                    <a:pt x="4816592" y="263510"/>
                  </a:lnTo>
                  <a:lnTo>
                    <a:pt x="0" y="26351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id="{DA1E88E7-DD83-EEB4-73FB-426A909B8929}"/>
                </a:ext>
              </a:extLst>
            </p:cNvPr>
            <p:cNvSpPr txBox="1"/>
            <p:nvPr/>
          </p:nvSpPr>
          <p:spPr>
            <a:xfrm>
              <a:off x="0" y="-66675"/>
              <a:ext cx="4816593" cy="330185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5"/>
                </a:lnSpc>
              </a:pPr>
              <a:endParaRPr/>
            </a:p>
          </p:txBody>
        </p:sp>
      </p:grpSp>
      <p:sp>
        <p:nvSpPr>
          <p:cNvPr id="47" name="TextBox 5">
            <a:extLst>
              <a:ext uri="{FF2B5EF4-FFF2-40B4-BE49-F238E27FC236}">
                <a16:creationId xmlns:a16="http://schemas.microsoft.com/office/drawing/2014/main" id="{346EE6F6-A4E7-0FDB-31FE-61ABB42D3FDF}"/>
              </a:ext>
            </a:extLst>
          </p:cNvPr>
          <p:cNvSpPr txBox="1"/>
          <p:nvPr/>
        </p:nvSpPr>
        <p:spPr>
          <a:xfrm>
            <a:off x="11871047" y="3885793"/>
            <a:ext cx="3651253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000" dirty="0">
                <a:solidFill>
                  <a:srgbClr val="0D1257"/>
                </a:solidFill>
                <a:latin typeface="Open Sans Bold"/>
              </a:rPr>
              <a:t>Simulation </a:t>
            </a:r>
            <a:r>
              <a:rPr lang="fr-FR" sz="2000" dirty="0">
                <a:solidFill>
                  <a:srgbClr val="0D1257"/>
                </a:solidFill>
                <a:latin typeface="Open Sans Bold"/>
              </a:rPr>
              <a:t>cyberattaque</a:t>
            </a:r>
            <a:endParaRPr lang="en-US" sz="2000" dirty="0">
              <a:solidFill>
                <a:srgbClr val="0D1257"/>
              </a:solidFill>
              <a:latin typeface="Open Sans Bold"/>
            </a:endParaRPr>
          </a:p>
        </p:txBody>
      </p: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9C40AC66-9BA8-D504-80A5-BB28195FE3CA}"/>
              </a:ext>
            </a:extLst>
          </p:cNvPr>
          <p:cNvCxnSpPr>
            <a:cxnSpLocks/>
          </p:cNvCxnSpPr>
          <p:nvPr/>
        </p:nvCxnSpPr>
        <p:spPr>
          <a:xfrm>
            <a:off x="3657600" y="4103801"/>
            <a:ext cx="2304000" cy="0"/>
          </a:xfrm>
          <a:prstGeom prst="line">
            <a:avLst/>
          </a:prstGeom>
          <a:ln w="603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3FBA8B47-239C-B102-A72A-BB0B9EA28115}"/>
              </a:ext>
            </a:extLst>
          </p:cNvPr>
          <p:cNvCxnSpPr>
            <a:cxnSpLocks/>
          </p:cNvCxnSpPr>
          <p:nvPr/>
        </p:nvCxnSpPr>
        <p:spPr>
          <a:xfrm>
            <a:off x="10188194" y="4103801"/>
            <a:ext cx="838200" cy="0"/>
          </a:xfrm>
          <a:prstGeom prst="line">
            <a:avLst/>
          </a:prstGeom>
          <a:ln w="603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4" name="Graphique 53" descr="Martini avec un remplissage uni">
            <a:extLst>
              <a:ext uri="{FF2B5EF4-FFF2-40B4-BE49-F238E27FC236}">
                <a16:creationId xmlns:a16="http://schemas.microsoft.com/office/drawing/2014/main" id="{7EEAC888-3338-5BEC-0C96-357257A261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373600" y="3744206"/>
            <a:ext cx="719191" cy="719191"/>
          </a:xfrm>
          <a:prstGeom prst="rect">
            <a:avLst/>
          </a:prstGeom>
        </p:spPr>
      </p:pic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3DB921FF-2153-AC7B-6FCC-D28BD9790E87}"/>
              </a:ext>
            </a:extLst>
          </p:cNvPr>
          <p:cNvCxnSpPr>
            <a:cxnSpLocks/>
          </p:cNvCxnSpPr>
          <p:nvPr/>
        </p:nvCxnSpPr>
        <p:spPr>
          <a:xfrm>
            <a:off x="15731216" y="4103801"/>
            <a:ext cx="1642384" cy="0"/>
          </a:xfrm>
          <a:prstGeom prst="line">
            <a:avLst/>
          </a:prstGeom>
          <a:ln w="603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BB626B04-470F-9C83-0B5F-1FC9EB0F89BA}"/>
              </a:ext>
            </a:extLst>
          </p:cNvPr>
          <p:cNvSpPr/>
          <p:nvPr/>
        </p:nvSpPr>
        <p:spPr>
          <a:xfrm>
            <a:off x="11057964" y="3714844"/>
            <a:ext cx="1006513" cy="7779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D1257"/>
                </a:solidFill>
              </a:rPr>
              <a:t>11:45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FFA67D20-6C31-6DF1-7C19-5B206DF94E85}"/>
              </a:ext>
            </a:extLst>
          </p:cNvPr>
          <p:cNvSpPr/>
          <p:nvPr/>
        </p:nvSpPr>
        <p:spPr>
          <a:xfrm>
            <a:off x="6182831" y="3714844"/>
            <a:ext cx="1006513" cy="7779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D1257"/>
                </a:solidFill>
              </a:rPr>
              <a:t>11:30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D6EEA5A-F889-C63B-A237-2B4D85A13FD6}"/>
              </a:ext>
            </a:extLst>
          </p:cNvPr>
          <p:cNvSpPr/>
          <p:nvPr/>
        </p:nvSpPr>
        <p:spPr>
          <a:xfrm>
            <a:off x="365086" y="3714844"/>
            <a:ext cx="1006513" cy="7779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D1257"/>
                </a:solidFill>
              </a:rPr>
              <a:t>11:00</a:t>
            </a:r>
          </a:p>
        </p:txBody>
      </p:sp>
    </p:spTree>
    <p:extLst>
      <p:ext uri="{BB962C8B-B14F-4D97-AF65-F5344CB8AC3E}">
        <p14:creationId xmlns:p14="http://schemas.microsoft.com/office/powerpoint/2010/main" val="47545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IreneFlorentina</vt:lpstr>
      <vt:lpstr>Calibri</vt:lpstr>
      <vt:lpstr>Arial</vt:lpstr>
      <vt:lpstr>League Spartan</vt:lpstr>
      <vt:lpstr>Open Sans Bold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Copie de Présentation professionnel simple orange</dc:title>
  <dc:creator>Karine ICARD</dc:creator>
  <cp:lastModifiedBy>Lionel PERES</cp:lastModifiedBy>
  <cp:revision>6</cp:revision>
  <dcterms:created xsi:type="dcterms:W3CDTF">2006-08-16T00:00:00Z</dcterms:created>
  <dcterms:modified xsi:type="dcterms:W3CDTF">2024-07-01T07:13:15Z</dcterms:modified>
  <dc:identifier>DAGJK3yqQT4</dc:identifier>
</cp:coreProperties>
</file>